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1"/>
  </p:notes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3" r:id="rId14"/>
    <p:sldId id="274" r:id="rId15"/>
    <p:sldId id="256" r:id="rId16"/>
    <p:sldId id="257" r:id="rId17"/>
    <p:sldId id="258" r:id="rId18"/>
    <p:sldId id="284" r:id="rId19"/>
    <p:sldId id="259" r:id="rId20"/>
    <p:sldId id="275" r:id="rId21"/>
    <p:sldId id="276" r:id="rId22"/>
    <p:sldId id="277" r:id="rId23"/>
    <p:sldId id="281" r:id="rId24"/>
    <p:sldId id="282" r:id="rId25"/>
    <p:sldId id="278" r:id="rId26"/>
    <p:sldId id="280" r:id="rId27"/>
    <p:sldId id="286" r:id="rId28"/>
    <p:sldId id="287" r:id="rId29"/>
    <p:sldId id="288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86364"/>
  </p:normalViewPr>
  <p:slideViewPr>
    <p:cSldViewPr snapToGrid="0" snapToObjects="1">
      <p:cViewPr varScale="1">
        <p:scale>
          <a:sx n="107" d="100"/>
          <a:sy n="107" d="100"/>
        </p:scale>
        <p:origin x="200" y="240"/>
      </p:cViewPr>
      <p:guideLst/>
    </p:cSldViewPr>
  </p:slideViewPr>
  <p:outlineViewPr>
    <p:cViewPr>
      <p:scale>
        <a:sx n="33" d="100"/>
        <a:sy n="33" d="100"/>
      </p:scale>
      <p:origin x="0" y="-695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5E497-6721-724A-8AFF-638FFA09B295}" type="datetimeFigureOut">
              <a:rPr lang="en-GB" smtClean="0"/>
              <a:t>11/12/2018</a:t>
            </a:fld>
            <a:endParaRPr lang="en-GB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26DFC9-3E4F-E947-89E7-C8F84D9C3B4A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2356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6DFC9-3E4F-E947-89E7-C8F84D9C3B4A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5645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6DFC9-3E4F-E947-89E7-C8F84D9C3B4A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9190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6DFC9-3E4F-E947-89E7-C8F84D9C3B4A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613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6DFC9-3E4F-E947-89E7-C8F84D9C3B4A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5473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6DFC9-3E4F-E947-89E7-C8F84D9C3B4A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20865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6DFC9-3E4F-E947-89E7-C8F84D9C3B4A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9202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6DFC9-3E4F-E947-89E7-C8F84D9C3B4A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0885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noProof="0" dirty="0">
                <a:latin typeface="Baskerville Old Face" panose="02020602080505020303" pitchFamily="18" charset="0"/>
              </a:rPr>
              <a:t>TABU SEARCH METHOD</a:t>
            </a:r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5904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1" y="685800"/>
            <a:ext cx="8534400" cy="1507067"/>
          </a:xfrm>
        </p:spPr>
        <p:txBody>
          <a:bodyPr/>
          <a:lstStyle/>
          <a:p>
            <a:r>
              <a:rPr lang="en-GB" noProof="0" dirty="0"/>
              <a:t>2.2- Auxiliar array: “represented”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582611" y="2488431"/>
            <a:ext cx="4937655" cy="2850188"/>
          </a:xfrm>
        </p:spPr>
        <p:txBody>
          <a:bodyPr>
            <a:normAutofit/>
          </a:bodyPr>
          <a:lstStyle/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Length: N (500).</a:t>
            </a:r>
          </a:p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In position n, stores the station that represents n.</a:t>
            </a:r>
          </a:p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If n is a representative, stores a 0.</a:t>
            </a:r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94203"/>
              </p:ext>
            </p:extLst>
          </p:nvPr>
        </p:nvGraphicFramePr>
        <p:xfrm>
          <a:off x="5658812" y="2488431"/>
          <a:ext cx="5979008" cy="20471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2716">
                  <a:extLst>
                    <a:ext uri="{9D8B030D-6E8A-4147-A177-3AD203B41FA5}">
                      <a16:colId xmlns:a16="http://schemas.microsoft.com/office/drawing/2014/main" val="3102644468"/>
                    </a:ext>
                  </a:extLst>
                </a:gridCol>
                <a:gridCol w="692727">
                  <a:extLst>
                    <a:ext uri="{9D8B030D-6E8A-4147-A177-3AD203B41FA5}">
                      <a16:colId xmlns:a16="http://schemas.microsoft.com/office/drawing/2014/main" val="32089930"/>
                    </a:ext>
                  </a:extLst>
                </a:gridCol>
                <a:gridCol w="665018">
                  <a:extLst>
                    <a:ext uri="{9D8B030D-6E8A-4147-A177-3AD203B41FA5}">
                      <a16:colId xmlns:a16="http://schemas.microsoft.com/office/drawing/2014/main" val="1491520237"/>
                    </a:ext>
                  </a:extLst>
                </a:gridCol>
                <a:gridCol w="692728">
                  <a:extLst>
                    <a:ext uri="{9D8B030D-6E8A-4147-A177-3AD203B41FA5}">
                      <a16:colId xmlns:a16="http://schemas.microsoft.com/office/drawing/2014/main" val="462382401"/>
                    </a:ext>
                  </a:extLst>
                </a:gridCol>
                <a:gridCol w="655781">
                  <a:extLst>
                    <a:ext uri="{9D8B030D-6E8A-4147-A177-3AD203B41FA5}">
                      <a16:colId xmlns:a16="http://schemas.microsoft.com/office/drawing/2014/main" val="3494341835"/>
                    </a:ext>
                  </a:extLst>
                </a:gridCol>
                <a:gridCol w="655782">
                  <a:extLst>
                    <a:ext uri="{9D8B030D-6E8A-4147-A177-3AD203B41FA5}">
                      <a16:colId xmlns:a16="http://schemas.microsoft.com/office/drawing/2014/main" val="1521516089"/>
                    </a:ext>
                  </a:extLst>
                </a:gridCol>
                <a:gridCol w="674256">
                  <a:extLst>
                    <a:ext uri="{9D8B030D-6E8A-4147-A177-3AD203B41FA5}">
                      <a16:colId xmlns:a16="http://schemas.microsoft.com/office/drawing/2014/main" val="3062022901"/>
                    </a:ext>
                  </a:extLst>
                </a:gridCol>
              </a:tblGrid>
              <a:tr h="1023576"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Representatives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061571"/>
                  </a:ext>
                </a:extLst>
              </a:tr>
              <a:tr h="1023576"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Represented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0646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2274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1" y="685800"/>
            <a:ext cx="8534400" cy="1507067"/>
          </a:xfrm>
        </p:spPr>
        <p:txBody>
          <a:bodyPr/>
          <a:lstStyle/>
          <a:p>
            <a:r>
              <a:rPr lang="en-GB" noProof="0" dirty="0"/>
              <a:t>2.2.1- why is this array useful?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4211" y="2192867"/>
            <a:ext cx="6815716" cy="3615267"/>
          </a:xfrm>
        </p:spPr>
        <p:txBody>
          <a:bodyPr>
            <a:normAutofit/>
          </a:bodyPr>
          <a:lstStyle/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Both the evaluation and the successor function use these “groups of represented”.</a:t>
            </a:r>
          </a:p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Tests lead to the evaluation function being ~20 times faster with this array.</a:t>
            </a:r>
          </a:p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Successor function went from 2*10e-3 to 4*10e-6.</a:t>
            </a:r>
          </a:p>
          <a:p>
            <a:pPr marL="0" indent="0">
              <a:buNone/>
            </a:pPr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	</a:t>
            </a:r>
            <a:r>
              <a:rPr lang="en-GB" sz="2400" b="1" i="1" noProof="0" dirty="0">
                <a:solidFill>
                  <a:schemeClr val="tx1">
                    <a:lumMod val="95000"/>
                  </a:schemeClr>
                </a:solidFill>
              </a:rPr>
              <a:t>500 times faster!!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765309" y="2192867"/>
            <a:ext cx="1791036" cy="3615266"/>
          </a:xfrm>
        </p:spPr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65190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1" y="187037"/>
            <a:ext cx="8534400" cy="1507067"/>
          </a:xfrm>
        </p:spPr>
        <p:txBody>
          <a:bodyPr/>
          <a:lstStyle/>
          <a:p>
            <a:r>
              <a:rPr lang="en-GB" noProof="0" dirty="0"/>
              <a:t>2.2.2- There are drawbacks…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508194" y="1694104"/>
            <a:ext cx="4220826" cy="4487411"/>
          </a:xfrm>
        </p:spPr>
        <p:txBody>
          <a:bodyPr>
            <a:noAutofit/>
          </a:bodyPr>
          <a:lstStyle/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To create this auxiliar array we call the function: “representedGroups”.</a:t>
            </a:r>
          </a:p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This function is very costly, order of N*M.</a:t>
            </a:r>
          </a:p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A call to this function plus either evaluation or successor completely negates all improvement…</a:t>
            </a: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020" y="1694104"/>
            <a:ext cx="6908887" cy="3099570"/>
          </a:xfrm>
        </p:spPr>
      </p:pic>
    </p:spTree>
    <p:extLst>
      <p:ext uri="{BB962C8B-B14F-4D97-AF65-F5344CB8AC3E}">
        <p14:creationId xmlns:p14="http://schemas.microsoft.com/office/powerpoint/2010/main" val="2016204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9412" y="0"/>
            <a:ext cx="11526261" cy="1507067"/>
          </a:xfrm>
        </p:spPr>
        <p:txBody>
          <a:bodyPr/>
          <a:lstStyle/>
          <a:p>
            <a:r>
              <a:rPr lang="en-GB" noProof="0" dirty="0"/>
              <a:t>Solution: minimize the calls to the function</a:t>
            </a: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12" y="1507067"/>
            <a:ext cx="11262050" cy="2707420"/>
          </a:xfrm>
        </p:spPr>
      </p:pic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79412" y="4501210"/>
            <a:ext cx="11785600" cy="148320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The successor function needs the represented array of the </a:t>
            </a:r>
            <a:r>
              <a:rPr lang="en-GB" sz="2400" i="1" noProof="0" dirty="0">
                <a:solidFill>
                  <a:schemeClr val="tx1">
                    <a:lumMod val="95000"/>
                  </a:schemeClr>
                </a:solidFill>
              </a:rPr>
              <a:t>father. </a:t>
            </a:r>
          </a:p>
          <a:p>
            <a:pPr marL="0" indent="0">
              <a:buNone/>
            </a:pPr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1 father -&gt; M successors.</a:t>
            </a:r>
          </a:p>
          <a:p>
            <a:pPr marL="0" indent="0">
              <a:buNone/>
            </a:pPr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We can’t save the evaluation function, it stays inefficient </a:t>
            </a:r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  <a:sym typeface="Wingdings" panose="05000000000000000000" pitchFamily="2" charset="2"/>
              </a:rPr>
              <a:t>:(</a:t>
            </a:r>
            <a:endParaRPr lang="en-GB" sz="2400" noProof="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513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noProof="0" dirty="0"/>
              <a:t>3.- conclusions of taboo Search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1775" y="2187479"/>
            <a:ext cx="10408662" cy="3615267"/>
          </a:xfrm>
        </p:spPr>
        <p:txBody>
          <a:bodyPr/>
          <a:lstStyle/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It’s relatively quick! We optimized every operation as much as possible.</a:t>
            </a:r>
          </a:p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Total of iterations remain low. For 500 stations it finishes in under 100!</a:t>
            </a:r>
          </a:p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Often gets good results: ~1.35 e4</a:t>
            </a:r>
          </a:p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*Possible drawback? Results might become worse with low number of stations, due to the successor method.</a:t>
            </a:r>
          </a:p>
          <a:p>
            <a:pPr marL="0" indent="0">
              <a:buNone/>
            </a:pPr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	But we couldn’t really confirm it.</a:t>
            </a:r>
          </a:p>
          <a:p>
            <a:endParaRPr lang="en-GB" noProof="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2236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62C4B4-9B6D-3746-9879-B8B8C35733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noProof="0" dirty="0"/>
              <a:t>Satellites problem solution	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B689EA1-4C1D-5A44-ACA5-E19310CFDA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Solved with Particle swarm optimization algorithm</a:t>
            </a:r>
          </a:p>
        </p:txBody>
      </p:sp>
    </p:spTree>
    <p:extLst>
      <p:ext uri="{BB962C8B-B14F-4D97-AF65-F5344CB8AC3E}">
        <p14:creationId xmlns:p14="http://schemas.microsoft.com/office/powerpoint/2010/main" val="789490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618423-2D7D-A14D-9ED2-BD0E1A623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Pso - motivations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286840-058E-DF4C-A333-DA8FB06A7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noProof="0" dirty="0"/>
              <a:t>Standard implementation</a:t>
            </a:r>
          </a:p>
          <a:p>
            <a:r>
              <a:rPr lang="en-GB" noProof="0" dirty="0"/>
              <a:t>Acceptable solutions</a:t>
            </a:r>
          </a:p>
          <a:p>
            <a:r>
              <a:rPr lang="en-GB" noProof="0" dirty="0"/>
              <a:t>Different approaches</a:t>
            </a:r>
          </a:p>
          <a:p>
            <a:r>
              <a:rPr lang="en-GB" noProof="0" dirty="0"/>
              <a:t>Convenient convergence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79CB169-877E-1E4B-B875-CD4D98A04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1411" y="1952018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7780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002DE7-1C6F-2142-B668-922BF2862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GB" noProof="0" dirty="0"/>
              <a:t>PSO – NOT ALL is GOLD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57CFE7-D26C-8643-9D55-F192052CE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n-GB" noProof="0" dirty="0"/>
              <a:t>Local optimum not guaranteed</a:t>
            </a:r>
          </a:p>
          <a:p>
            <a:r>
              <a:rPr lang="en-GB" noProof="0" dirty="0"/>
              <a:t>Performance</a:t>
            </a:r>
          </a:p>
          <a:p>
            <a:r>
              <a:rPr lang="en-GB" noProof="0" dirty="0"/>
              <a:t>Best solution</a:t>
            </a:r>
          </a:p>
          <a:p>
            <a:r>
              <a:rPr lang="en-GB" dirty="0"/>
              <a:t>Tweaks needed 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43019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002DE7-1C6F-2142-B668-922BF2862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GB" noProof="0" dirty="0"/>
              <a:t>PSO – NOT ALL is GOLD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F6CE135-5368-6447-8CCC-8C1CFE44F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1" y="2287559"/>
            <a:ext cx="4689234" cy="347350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57CFE7-D26C-8643-9D55-F192052CE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n-GB" noProof="0" dirty="0"/>
              <a:t>Local optimum not guaranteed</a:t>
            </a:r>
          </a:p>
          <a:p>
            <a:r>
              <a:rPr lang="en-GB" noProof="0" dirty="0"/>
              <a:t>Performance</a:t>
            </a:r>
          </a:p>
          <a:p>
            <a:r>
              <a:rPr lang="en-GB" noProof="0" dirty="0"/>
              <a:t>Best solution</a:t>
            </a:r>
          </a:p>
          <a:p>
            <a:r>
              <a:rPr lang="en-GB" dirty="0"/>
              <a:t>Tweaks needed 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54154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0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4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64E39AF-4131-7E42-936D-6079C63EF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GB" sz="3200" noProof="0" dirty="0">
                <a:solidFill>
                  <a:srgbClr val="FFFFFF"/>
                </a:solidFill>
              </a:rPr>
              <a:t>PSO - Basic Scheme - Initialization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630A6F-3884-AE41-A59B-AA5CE06C3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en-GB" sz="1400" dirty="0">
                <a:solidFill>
                  <a:srgbClr val="FFFFFF"/>
                </a:solidFill>
              </a:rPr>
              <a:t>Similar to Taboo.</a:t>
            </a:r>
          </a:p>
          <a:p>
            <a:r>
              <a:rPr lang="en-GB" sz="1400" dirty="0">
                <a:solidFill>
                  <a:srgbClr val="FFFFFF"/>
                </a:solidFill>
              </a:rPr>
              <a:t>Population settings provided</a:t>
            </a:r>
          </a:p>
          <a:p>
            <a:r>
              <a:rPr lang="en-GB" sz="1400" dirty="0">
                <a:solidFill>
                  <a:srgbClr val="FFFFFF"/>
                </a:solidFill>
              </a:rPr>
              <a:t>“The keys”:</a:t>
            </a:r>
          </a:p>
          <a:p>
            <a:pPr lvl="1"/>
            <a:r>
              <a:rPr lang="en-GB" sz="1400" dirty="0">
                <a:solidFill>
                  <a:srgbClr val="FFFFFF"/>
                </a:solidFill>
              </a:rPr>
              <a:t>Speed</a:t>
            </a:r>
          </a:p>
          <a:p>
            <a:pPr lvl="1"/>
            <a:r>
              <a:rPr lang="en-GB" sz="1400" dirty="0">
                <a:solidFill>
                  <a:srgbClr val="FFFFFF"/>
                </a:solidFill>
              </a:rPr>
              <a:t>Position</a:t>
            </a:r>
          </a:p>
          <a:p>
            <a:pPr>
              <a:buFontTx/>
              <a:buChar char="-"/>
            </a:pPr>
            <a:endParaRPr lang="en-GB" sz="14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s-ES" sz="1400" dirty="0">
              <a:solidFill>
                <a:srgbClr val="FFFFFF"/>
              </a:solidFill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" name="Imagen 6" descr="Imagen que contiene captura de pantalla&#10;&#10;&#10;&#10;Descripción generada automáticamente">
            <a:extLst>
              <a:ext uri="{FF2B5EF4-FFF2-40B4-BE49-F238E27FC236}">
                <a16:creationId xmlns:a16="http://schemas.microsoft.com/office/drawing/2014/main" id="{A3A7B8E4-A265-6A42-83D5-E06C81DA5C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1778" y="1989499"/>
            <a:ext cx="6844045" cy="287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9082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noProof="0" dirty="0"/>
              <a:t>1. How the program works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>
            <a:normAutofit/>
          </a:bodyPr>
          <a:lstStyle/>
          <a:p>
            <a:r>
              <a:rPr lang="en-GB" sz="2400" noProof="0" dirty="0">
                <a:solidFill>
                  <a:schemeClr val="tx1"/>
                </a:solidFill>
              </a:rPr>
              <a:t>-Initialization</a:t>
            </a:r>
          </a:p>
          <a:p>
            <a:r>
              <a:rPr lang="en-GB" sz="2400" noProof="0" dirty="0">
                <a:solidFill>
                  <a:schemeClr val="tx1"/>
                </a:solidFill>
              </a:rPr>
              <a:t>-Structure of the algorithm</a:t>
            </a:r>
          </a:p>
          <a:p>
            <a:r>
              <a:rPr lang="en-GB" sz="2400" noProof="0" dirty="0">
                <a:solidFill>
                  <a:schemeClr val="tx1"/>
                </a:solidFill>
              </a:rPr>
              <a:t>-Evaluation Function</a:t>
            </a:r>
          </a:p>
          <a:p>
            <a:r>
              <a:rPr lang="en-GB" sz="2400" noProof="0" dirty="0">
                <a:solidFill>
                  <a:schemeClr val="tx1"/>
                </a:solidFill>
              </a:rPr>
              <a:t>-Successor Function</a:t>
            </a:r>
          </a:p>
        </p:txBody>
      </p:sp>
    </p:spTree>
    <p:extLst>
      <p:ext uri="{BB962C8B-B14F-4D97-AF65-F5344CB8AC3E}">
        <p14:creationId xmlns:p14="http://schemas.microsoft.com/office/powerpoint/2010/main" val="14634135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54EF6B-A6FD-9245-98A0-46D994BB1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GB" dirty="0"/>
              <a:t>Pso – basic scheme – body algorithm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593C48-7DD7-DF43-B9EC-B273C3705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r>
              <a:rPr lang="en-GB" dirty="0"/>
              <a:t>The same for any problem</a:t>
            </a:r>
          </a:p>
          <a:p>
            <a:r>
              <a:rPr lang="en-GB" dirty="0"/>
              <a:t>Deeper slight differences</a:t>
            </a:r>
          </a:p>
          <a:p>
            <a:r>
              <a:rPr lang="en-GB" dirty="0"/>
              <a:t>18 functions in total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7059869-2EFE-3A4B-85CA-4C90412CD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5756" y="2057806"/>
            <a:ext cx="6990690" cy="253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969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FAAA16-63F7-834C-9621-0CC938215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Pso – basic scheme - Stopping criteria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2CE898-A66B-F44E-87B0-DFF2F649D3F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Time</a:t>
            </a:r>
          </a:p>
          <a:p>
            <a:r>
              <a:rPr lang="en-GB" dirty="0"/>
              <a:t>Iterations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0CFF94AC-4777-DD4F-92FC-98D47888A15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err="1"/>
              <a:t>Stallation</a:t>
            </a:r>
            <a:endParaRPr lang="en-GB" dirty="0"/>
          </a:p>
          <a:p>
            <a:r>
              <a:rPr lang="en-GB" dirty="0"/>
              <a:t>Acceptable solution</a:t>
            </a:r>
          </a:p>
          <a:p>
            <a:endParaRPr lang="en-GB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4B7CD0C-CD9C-1F45-AD60-FE52B9601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099" y="5134768"/>
            <a:ext cx="62357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558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57D529-87E9-2645-B8D5-80188C5C3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Satellites - Representation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79B45F-3CF9-8C48-AF9D-1E5BCC2E6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Floating satellites</a:t>
            </a:r>
          </a:p>
          <a:p>
            <a:r>
              <a:rPr lang="en-GB" dirty="0"/>
              <a:t>Random population</a:t>
            </a:r>
          </a:p>
          <a:p>
            <a:r>
              <a:rPr lang="en-GB" dirty="0"/>
              <a:t>Initial speed = 0</a:t>
            </a:r>
          </a:p>
        </p:txBody>
      </p:sp>
    </p:spTree>
    <p:extLst>
      <p:ext uri="{BB962C8B-B14F-4D97-AF65-F5344CB8AC3E}">
        <p14:creationId xmlns:p14="http://schemas.microsoft.com/office/powerpoint/2010/main" val="3013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57D529-87E9-2645-B8D5-80188C5C3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Satellites - Representation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79B45F-3CF9-8C48-AF9D-1E5BCC2E6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Floating satellites</a:t>
            </a:r>
          </a:p>
          <a:p>
            <a:r>
              <a:rPr lang="en-GB" dirty="0"/>
              <a:t>Random population</a:t>
            </a:r>
          </a:p>
          <a:p>
            <a:r>
              <a:rPr lang="en-GB" dirty="0"/>
              <a:t>Initial speed = 0</a:t>
            </a:r>
          </a:p>
          <a:p>
            <a:r>
              <a:rPr lang="en-GB" dirty="0"/>
              <a:t>Inertia, particular  and global coefficients previously decided</a:t>
            </a:r>
          </a:p>
        </p:txBody>
      </p:sp>
    </p:spTree>
    <p:extLst>
      <p:ext uri="{BB962C8B-B14F-4D97-AF65-F5344CB8AC3E}">
        <p14:creationId xmlns:p14="http://schemas.microsoft.com/office/powerpoint/2010/main" val="41156395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57D529-87E9-2645-B8D5-80188C5C3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Satellites - Representation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79B45F-3CF9-8C48-AF9D-1E5BCC2E6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Floating satellites</a:t>
            </a:r>
          </a:p>
          <a:p>
            <a:r>
              <a:rPr lang="en-GB" dirty="0"/>
              <a:t>Random population</a:t>
            </a:r>
          </a:p>
          <a:p>
            <a:r>
              <a:rPr lang="en-GB" dirty="0"/>
              <a:t>Initial speed = 0</a:t>
            </a:r>
          </a:p>
          <a:p>
            <a:r>
              <a:rPr lang="en-GB" dirty="0"/>
              <a:t>Inertia, particular  and global coefficients previously decided</a:t>
            </a:r>
          </a:p>
          <a:p>
            <a:r>
              <a:rPr lang="en-GB" dirty="0"/>
              <a:t>Population size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/>
              <a:t> “Big problems requires bigger populations”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4029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A264D2-2767-D746-94C6-FA793EF05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Satellites - possibilities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84DC2-F7FA-6F42-99F1-F1A0B25AE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Two of them:</a:t>
            </a:r>
          </a:p>
          <a:p>
            <a:pPr lvl="1"/>
            <a:r>
              <a:rPr lang="en-GB" dirty="0"/>
              <a:t>Converge to the best computing differences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90829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A264D2-2767-D746-94C6-FA793EF05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Satellites - possibilities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484DC2-F7FA-6F42-99F1-F1A0B25AE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Two of them:</a:t>
            </a:r>
          </a:p>
          <a:p>
            <a:pPr lvl="1"/>
            <a:r>
              <a:rPr lang="en-GB" dirty="0"/>
              <a:t>Converge to the best computing differences</a:t>
            </a:r>
          </a:p>
          <a:p>
            <a:pPr lvl="1"/>
            <a:r>
              <a:rPr lang="en-GB" b="1" dirty="0"/>
              <a:t>Converge to the best through exchanges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9370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DF7DC1-16C8-594D-A579-F85357265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PSO – obtaining results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2B18CF-AD68-0B45-8267-A3AB1F634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u="sng" dirty="0"/>
              <a:t>BALANCE</a:t>
            </a:r>
          </a:p>
        </p:txBody>
      </p:sp>
    </p:spTree>
    <p:extLst>
      <p:ext uri="{BB962C8B-B14F-4D97-AF65-F5344CB8AC3E}">
        <p14:creationId xmlns:p14="http://schemas.microsoft.com/office/powerpoint/2010/main" val="17719380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DF7DC1-16C8-594D-A579-F85357265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GB"/>
              <a:t>PSO – obtaining results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CCCE8C2-04C8-4B48-9D05-E5796D23A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014" y="2249487"/>
            <a:ext cx="4522027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2B18CF-AD68-0B45-8267-A3AB1F634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n-GB" b="1" u="sng"/>
              <a:t>BALANCE</a:t>
            </a:r>
          </a:p>
          <a:p>
            <a:r>
              <a:rPr lang="en-GB"/>
              <a:t>Testing</a:t>
            </a:r>
          </a:p>
          <a:p>
            <a:endParaRPr lang="en-GB"/>
          </a:p>
        </p:txBody>
      </p:sp>
      <p:pic>
        <p:nvPicPr>
          <p:cNvPr id="9" name="Imagen 8" descr="Imagen que contiene mobiliario, mesa&#10;&#10;&#10;&#10;Descripción generada automáticamente">
            <a:extLst>
              <a:ext uri="{FF2B5EF4-FFF2-40B4-BE49-F238E27FC236}">
                <a16:creationId xmlns:a16="http://schemas.microsoft.com/office/drawing/2014/main" id="{F12F54ED-DC45-1941-A935-E35FB5D91A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8167" y="4449233"/>
            <a:ext cx="3225800" cy="2286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06AC126-8FFD-344B-A9CA-5EEC03C58A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7968" y="4942417"/>
            <a:ext cx="46482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1763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2770B9-0EE4-D543-892C-6EA19188B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Thank you all!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00D60682-6A46-674A-A3F7-B09DA2A0F1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GB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81769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1" y="685800"/>
            <a:ext cx="8534400" cy="1507067"/>
          </a:xfrm>
        </p:spPr>
        <p:txBody>
          <a:bodyPr/>
          <a:lstStyle/>
          <a:p>
            <a:r>
              <a:rPr lang="en-GB" noProof="0" dirty="0"/>
              <a:t>1.1- Initialization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4211" y="2192867"/>
            <a:ext cx="4937655" cy="3615267"/>
          </a:xfrm>
        </p:spPr>
        <p:txBody>
          <a:bodyPr>
            <a:normAutofit fontScale="92500"/>
          </a:bodyPr>
          <a:lstStyle/>
          <a:p>
            <a:r>
              <a:rPr lang="en-GB" sz="2400" noProof="0" dirty="0">
                <a:solidFill>
                  <a:schemeClr val="tx1"/>
                </a:solidFill>
              </a:rPr>
              <a:t>Mostly the usual: satellite data + Taboo Search data</a:t>
            </a:r>
          </a:p>
          <a:p>
            <a:r>
              <a:rPr lang="en-GB" sz="2400" noProof="0" dirty="0">
                <a:solidFill>
                  <a:schemeClr val="tx1"/>
                </a:solidFill>
              </a:rPr>
              <a:t>TabuList holds a cell per every station</a:t>
            </a:r>
          </a:p>
          <a:p>
            <a:r>
              <a:rPr lang="en-GB" sz="2400" noProof="0" dirty="0">
                <a:solidFill>
                  <a:schemeClr val="tx1"/>
                </a:solidFill>
              </a:rPr>
              <a:t>Integer representation of representative stations.</a:t>
            </a:r>
          </a:p>
          <a:p>
            <a:pPr marL="0" indent="0">
              <a:buNone/>
            </a:pPr>
            <a:r>
              <a:rPr lang="en-GB" sz="2400" noProof="0" dirty="0">
                <a:solidFill>
                  <a:schemeClr val="tx1"/>
                </a:solidFill>
              </a:rPr>
              <a:t>Not much difference between binary or integer.</a:t>
            </a:r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310" y="2983345"/>
            <a:ext cx="6192479" cy="2706255"/>
          </a:xfrm>
        </p:spPr>
      </p:pic>
    </p:spTree>
    <p:extLst>
      <p:ext uri="{BB962C8B-B14F-4D97-AF65-F5344CB8AC3E}">
        <p14:creationId xmlns:p14="http://schemas.microsoft.com/office/powerpoint/2010/main" val="1728722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1" y="685800"/>
            <a:ext cx="8534400" cy="1507067"/>
          </a:xfrm>
        </p:spPr>
        <p:txBody>
          <a:bodyPr/>
          <a:lstStyle/>
          <a:p>
            <a:r>
              <a:rPr lang="en-GB" noProof="0" dirty="0"/>
              <a:t>1.2- Structure of the algorithm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4211" y="2192867"/>
            <a:ext cx="6002916" cy="3615267"/>
          </a:xfrm>
        </p:spPr>
        <p:txBody>
          <a:bodyPr>
            <a:normAutofit/>
          </a:bodyPr>
          <a:lstStyle/>
          <a:p>
            <a:r>
              <a:rPr lang="en-GB" sz="2400" noProof="0" dirty="0">
                <a:solidFill>
                  <a:schemeClr val="tx1"/>
                </a:solidFill>
              </a:rPr>
              <a:t>Very similar to the generic Taboo Search structure.</a:t>
            </a:r>
          </a:p>
          <a:p>
            <a:r>
              <a:rPr lang="en-GB" sz="2400" noProof="0" dirty="0">
                <a:solidFill>
                  <a:schemeClr val="tx1"/>
                </a:solidFill>
              </a:rPr>
              <a:t>Matrix of successors has two extra columns: the value of the successor, the change from the parent.</a:t>
            </a:r>
          </a:p>
          <a:p>
            <a:r>
              <a:rPr lang="en-GB" sz="2400" noProof="0" dirty="0">
                <a:solidFill>
                  <a:schemeClr val="tx1"/>
                </a:solidFill>
              </a:rPr>
              <a:t>Stopping conditions are a total maximum and a maximum without improvement: 500, 20.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55814648"/>
              </p:ext>
            </p:extLst>
          </p:nvPr>
        </p:nvGraphicFramePr>
        <p:xfrm>
          <a:off x="6511638" y="2588800"/>
          <a:ext cx="5089236" cy="19504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3957">
                  <a:extLst>
                    <a:ext uri="{9D8B030D-6E8A-4147-A177-3AD203B41FA5}">
                      <a16:colId xmlns:a16="http://schemas.microsoft.com/office/drawing/2014/main" val="1964182131"/>
                    </a:ext>
                  </a:extLst>
                </a:gridCol>
                <a:gridCol w="1023957">
                  <a:extLst>
                    <a:ext uri="{9D8B030D-6E8A-4147-A177-3AD203B41FA5}">
                      <a16:colId xmlns:a16="http://schemas.microsoft.com/office/drawing/2014/main" val="2234167580"/>
                    </a:ext>
                  </a:extLst>
                </a:gridCol>
                <a:gridCol w="1023957">
                  <a:extLst>
                    <a:ext uri="{9D8B030D-6E8A-4147-A177-3AD203B41FA5}">
                      <a16:colId xmlns:a16="http://schemas.microsoft.com/office/drawing/2014/main" val="2981801670"/>
                    </a:ext>
                  </a:extLst>
                </a:gridCol>
                <a:gridCol w="1023957">
                  <a:extLst>
                    <a:ext uri="{9D8B030D-6E8A-4147-A177-3AD203B41FA5}">
                      <a16:colId xmlns:a16="http://schemas.microsoft.com/office/drawing/2014/main" val="2268376498"/>
                    </a:ext>
                  </a:extLst>
                </a:gridCol>
                <a:gridCol w="993408">
                  <a:extLst>
                    <a:ext uri="{9D8B030D-6E8A-4147-A177-3AD203B41FA5}">
                      <a16:colId xmlns:a16="http://schemas.microsoft.com/office/drawing/2014/main" val="2737379600"/>
                    </a:ext>
                  </a:extLst>
                </a:gridCol>
              </a:tblGrid>
              <a:tr h="837891">
                <a:tc>
                  <a:txBody>
                    <a:bodyPr/>
                    <a:lstStyle/>
                    <a:p>
                      <a:r>
                        <a:rPr lang="es-ES" dirty="0"/>
                        <a:t>Parent</a:t>
                      </a:r>
                    </a:p>
                    <a:p>
                      <a:r>
                        <a:rPr lang="es-E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dirty="0"/>
                    </a:p>
                    <a:p>
                      <a:r>
                        <a:rPr lang="es-E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dirty="0"/>
                        <a:t>Value</a:t>
                      </a:r>
                    </a:p>
                    <a:p>
                      <a:r>
                        <a:rPr lang="es-ES" sz="1600" dirty="0"/>
                        <a:t>138.42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600" dirty="0"/>
                        <a:t>Change</a:t>
                      </a:r>
                    </a:p>
                    <a:p>
                      <a:r>
                        <a:rPr lang="es-ES" sz="1600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7608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141.23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09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156.75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6467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137.89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62295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4863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1" y="685800"/>
            <a:ext cx="8534400" cy="1507067"/>
          </a:xfrm>
        </p:spPr>
        <p:txBody>
          <a:bodyPr/>
          <a:lstStyle/>
          <a:p>
            <a:r>
              <a:rPr lang="en-GB" noProof="0" dirty="0"/>
              <a:t>1.3- Evaluation Function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4210" y="1869595"/>
            <a:ext cx="9457317" cy="2113589"/>
          </a:xfrm>
        </p:spPr>
        <p:txBody>
          <a:bodyPr>
            <a:normAutofit/>
          </a:bodyPr>
          <a:lstStyle/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Standard method: get all the not-representative stations, then add the distances of each to its closest representative.</a:t>
            </a: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0" y="4387273"/>
            <a:ext cx="9041179" cy="2186650"/>
          </a:xfrm>
        </p:spPr>
      </p:pic>
    </p:spTree>
    <p:extLst>
      <p:ext uri="{BB962C8B-B14F-4D97-AF65-F5344CB8AC3E}">
        <p14:creationId xmlns:p14="http://schemas.microsoft.com/office/powerpoint/2010/main" val="2849544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1" y="685800"/>
            <a:ext cx="8534400" cy="1507067"/>
          </a:xfrm>
        </p:spPr>
        <p:txBody>
          <a:bodyPr/>
          <a:lstStyle/>
          <a:p>
            <a:r>
              <a:rPr lang="en-GB" noProof="0" dirty="0"/>
              <a:t>1.4- Successor function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4211" y="2108730"/>
            <a:ext cx="6150698" cy="438342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noProof="0" dirty="0">
                <a:solidFill>
                  <a:schemeClr val="tx1">
                    <a:lumMod val="95000"/>
                  </a:schemeClr>
                </a:solidFill>
              </a:rPr>
              <a:t>* Requires a varLevel parameter, determines the n-th selected station to be altered.</a:t>
            </a:r>
          </a:p>
          <a:p>
            <a:pPr marL="0" indent="0">
              <a:buNone/>
            </a:pPr>
            <a:r>
              <a:rPr lang="en-GB" noProof="0" dirty="0">
                <a:solidFill>
                  <a:schemeClr val="tx1">
                    <a:lumMod val="95000"/>
                  </a:schemeClr>
                </a:solidFill>
              </a:rPr>
              <a:t>We tried different methods to replace the n-th selected:</a:t>
            </a:r>
          </a:p>
          <a:p>
            <a:r>
              <a:rPr lang="en-GB" noProof="0" dirty="0">
                <a:solidFill>
                  <a:schemeClr val="tx1">
                    <a:lumMod val="95000"/>
                  </a:schemeClr>
                </a:solidFill>
              </a:rPr>
              <a:t>By the next one in the array</a:t>
            </a:r>
          </a:p>
          <a:p>
            <a:r>
              <a:rPr lang="en-GB" noProof="0" dirty="0">
                <a:solidFill>
                  <a:schemeClr val="tx1">
                    <a:lumMod val="95000"/>
                  </a:schemeClr>
                </a:solidFill>
              </a:rPr>
              <a:t>By its closest station</a:t>
            </a:r>
          </a:p>
          <a:p>
            <a:r>
              <a:rPr lang="en-GB" noProof="0" dirty="0">
                <a:solidFill>
                  <a:schemeClr val="tx1">
                    <a:lumMod val="95000"/>
                  </a:schemeClr>
                </a:solidFill>
              </a:rPr>
              <a:t>By the furthest station represented by it.</a:t>
            </a:r>
          </a:p>
          <a:p>
            <a:r>
              <a:rPr lang="en-GB" noProof="0" dirty="0">
                <a:solidFill>
                  <a:schemeClr val="tx1">
                    <a:lumMod val="95000"/>
                  </a:schemeClr>
                </a:solidFill>
              </a:rPr>
              <a:t>By the station closest to the mean point of all of its group of represented stations.</a:t>
            </a: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364" y="1216189"/>
            <a:ext cx="2785328" cy="5275965"/>
          </a:xfrm>
        </p:spPr>
      </p:pic>
    </p:spTree>
    <p:extLst>
      <p:ext uri="{BB962C8B-B14F-4D97-AF65-F5344CB8AC3E}">
        <p14:creationId xmlns:p14="http://schemas.microsoft.com/office/powerpoint/2010/main" val="3091340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4212" y="-51568"/>
            <a:ext cx="9466552" cy="11322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In the end, the 4th method proved best, by a decent margin.</a:t>
            </a: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923638"/>
            <a:ext cx="9799061" cy="5356400"/>
          </a:xfrm>
        </p:spPr>
      </p:pic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88330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58102" y="600364"/>
            <a:ext cx="10519497" cy="951345"/>
          </a:xfrm>
        </p:spPr>
        <p:txBody>
          <a:bodyPr>
            <a:normAutofit/>
          </a:bodyPr>
          <a:lstStyle/>
          <a:p>
            <a:r>
              <a:rPr lang="en-GB" sz="3600" noProof="0" dirty="0"/>
              <a:t>2. Choices of implementation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97144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noProof="0" dirty="0"/>
              <a:t>2.1- Why integer, not binary representation?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4212" y="2192867"/>
            <a:ext cx="8534400" cy="3615267"/>
          </a:xfrm>
        </p:spPr>
        <p:txBody>
          <a:bodyPr>
            <a:normAutofit/>
          </a:bodyPr>
          <a:lstStyle/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In the end, both had extremely similar efficiencies when tested.</a:t>
            </a:r>
          </a:p>
          <a:p>
            <a:pPr marL="0" indent="0">
              <a:buNone/>
            </a:pPr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(Plus we can switch between them with ease)</a:t>
            </a:r>
          </a:p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So, this didn’t have a big impact on the overall efficiency.</a:t>
            </a:r>
          </a:p>
          <a:p>
            <a:r>
              <a:rPr lang="en-GB" sz="2400" noProof="0" dirty="0">
                <a:solidFill>
                  <a:schemeClr val="tx1">
                    <a:lumMod val="95000"/>
                  </a:schemeClr>
                </a:solidFill>
              </a:rPr>
              <a:t>Integer used less memory, and it was easier to use with the following…</a:t>
            </a:r>
          </a:p>
        </p:txBody>
      </p:sp>
    </p:spTree>
    <p:extLst>
      <p:ext uri="{BB962C8B-B14F-4D97-AF65-F5344CB8AC3E}">
        <p14:creationId xmlns:p14="http://schemas.microsoft.com/office/powerpoint/2010/main" val="14137147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741</Words>
  <Application>Microsoft Macintosh PowerPoint</Application>
  <PresentationFormat>Panorámica</PresentationFormat>
  <Paragraphs>169</Paragraphs>
  <Slides>29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4" baseType="lpstr">
      <vt:lpstr>Arial</vt:lpstr>
      <vt:lpstr>Baskerville Old Face</vt:lpstr>
      <vt:lpstr>Calibri</vt:lpstr>
      <vt:lpstr>Tw Cen MT</vt:lpstr>
      <vt:lpstr>Circuito</vt:lpstr>
      <vt:lpstr>TABU SEARCH METHOD</vt:lpstr>
      <vt:lpstr>1. How the program works</vt:lpstr>
      <vt:lpstr>1.1- Initialization</vt:lpstr>
      <vt:lpstr>1.2- Structure of the algorithm</vt:lpstr>
      <vt:lpstr>1.3- Evaluation Function</vt:lpstr>
      <vt:lpstr>1.4- Successor function</vt:lpstr>
      <vt:lpstr>Presentación de PowerPoint</vt:lpstr>
      <vt:lpstr>2. Choices of implementation</vt:lpstr>
      <vt:lpstr>2.1- Why integer, not binary representation?</vt:lpstr>
      <vt:lpstr>2.2- Auxiliar array: “represented”</vt:lpstr>
      <vt:lpstr>2.2.1- why is this array useful?</vt:lpstr>
      <vt:lpstr>2.2.2- There are drawbacks…</vt:lpstr>
      <vt:lpstr>Solution: minimize the calls to the function</vt:lpstr>
      <vt:lpstr>3.- conclusions of taboo Search</vt:lpstr>
      <vt:lpstr>Satellites problem solution </vt:lpstr>
      <vt:lpstr>Pso - motivations</vt:lpstr>
      <vt:lpstr>PSO – NOT ALL is GOLD</vt:lpstr>
      <vt:lpstr>PSO – NOT ALL is GOLD</vt:lpstr>
      <vt:lpstr>PSO - Basic Scheme - Initialization</vt:lpstr>
      <vt:lpstr>Pso – basic scheme – body algorithm</vt:lpstr>
      <vt:lpstr>Pso – basic scheme - Stopping criteria</vt:lpstr>
      <vt:lpstr>Satellites - Representation</vt:lpstr>
      <vt:lpstr>Satellites - Representation</vt:lpstr>
      <vt:lpstr>Satellites - Representation</vt:lpstr>
      <vt:lpstr>Satellites - possibilities</vt:lpstr>
      <vt:lpstr>Satellites - possibilities</vt:lpstr>
      <vt:lpstr>PSO – obtaining results</vt:lpstr>
      <vt:lpstr>PSO – obtaining results</vt:lpstr>
      <vt:lpstr>Thank you all!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TABU SEARCH METHOD</dc:title>
  <dc:creator>Guillermo Girón García</dc:creator>
  <cp:lastModifiedBy>Guillermo Girón García</cp:lastModifiedBy>
  <cp:revision>5</cp:revision>
  <dcterms:created xsi:type="dcterms:W3CDTF">2018-12-10T10:56:53Z</dcterms:created>
  <dcterms:modified xsi:type="dcterms:W3CDTF">2018-12-11T09:58:46Z</dcterms:modified>
</cp:coreProperties>
</file>